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75" r:id="rId4"/>
    <p:sldId id="282" r:id="rId5"/>
    <p:sldId id="272" r:id="rId6"/>
    <p:sldId id="297" r:id="rId7"/>
    <p:sldId id="309" r:id="rId8"/>
    <p:sldId id="310" r:id="rId9"/>
    <p:sldId id="270" r:id="rId10"/>
    <p:sldId id="276" r:id="rId11"/>
    <p:sldId id="274" r:id="rId12"/>
    <p:sldId id="296" r:id="rId13"/>
    <p:sldId id="295" r:id="rId14"/>
    <p:sldId id="258" r:id="rId15"/>
    <p:sldId id="294" r:id="rId16"/>
    <p:sldId id="293" r:id="rId17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1C8DFC-9531-084B-889F-28C023523E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CB31C4-C670-564A-AEA0-DB91E39351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5C2B-9F21-2B45-AE52-BF9D8900689E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FC8395-3DD7-A649-8B15-5026CFE05E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7D8F36-D949-5E47-8220-E9C9EFC8A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C96C-14F7-E449-A287-79093CF9A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80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0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46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83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27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72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5226434"/>
            <a:ext cx="6858000" cy="1307968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4730727"/>
            <a:ext cx="6858000" cy="217359"/>
          </a:xfrm>
        </p:spPr>
        <p:txBody>
          <a:bodyPr anchor="t" anchorCtr="0"/>
          <a:lstStyle>
            <a:lvl1pPr marL="0" indent="0" algn="l">
              <a:lnSpc>
                <a:spcPts val="18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950259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/>
              <a:t>Wasserwacht Musterstadt</a:t>
            </a:r>
          </a:p>
          <a:p>
            <a:pPr>
              <a:lnSpc>
                <a:spcPts val="1000"/>
              </a:lnSpc>
            </a:pPr>
            <a:r>
              <a:rPr lang="de-DE" sz="850"/>
              <a:t>BRK-Musterverband Musterstadt e.</a:t>
            </a:r>
            <a:r>
              <a:rPr lang="de-DE" sz="850" spc="-200" baseline="0"/>
              <a:t> </a:t>
            </a:r>
            <a:r>
              <a:rPr lang="de-DE" sz="850"/>
              <a:t>V.</a:t>
            </a:r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087433"/>
            <a:ext cx="8280000" cy="342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1087433"/>
            <a:ext cx="194295" cy="33480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  <p:grpSp>
        <p:nvGrpSpPr>
          <p:cNvPr id="88" name="Gruppieren 87"/>
          <p:cNvGrpSpPr/>
          <p:nvPr userDrawn="1"/>
        </p:nvGrpSpPr>
        <p:grpSpPr>
          <a:xfrm>
            <a:off x="0" y="1087433"/>
            <a:ext cx="432000" cy="1944000"/>
            <a:chOff x="0" y="1151981"/>
            <a:chExt cx="432000" cy="1944000"/>
          </a:xfrm>
        </p:grpSpPr>
        <p:sp>
          <p:nvSpPr>
            <p:cNvPr id="78" name="Rechteck 77"/>
            <p:cNvSpPr/>
            <p:nvPr userDrawn="1"/>
          </p:nvSpPr>
          <p:spPr>
            <a:xfrm>
              <a:off x="0" y="1151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 userDrawn="1"/>
          </p:nvSpPr>
          <p:spPr>
            <a:xfrm>
              <a:off x="0" y="1583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 userDrawn="1"/>
          </p:nvSpPr>
          <p:spPr>
            <a:xfrm>
              <a:off x="0" y="2015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 userDrawn="1"/>
          </p:nvSpPr>
          <p:spPr>
            <a:xfrm>
              <a:off x="0" y="2447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 userDrawn="1"/>
          </p:nvSpPr>
          <p:spPr>
            <a:xfrm>
              <a:off x="0" y="2879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007126D6-7753-1649-9B40-C2A38435F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169" y="215997"/>
            <a:ext cx="162293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418400"/>
            <a:ext cx="5446800" cy="479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8279953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301" y="1418400"/>
            <a:ext cx="2613646" cy="479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417124"/>
            <a:ext cx="194295" cy="469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356243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3" y="719354"/>
            <a:ext cx="8279999" cy="600965"/>
          </a:xfrm>
        </p:spPr>
        <p:txBody>
          <a:bodyPr/>
          <a:lstStyle>
            <a:lvl1pPr>
              <a:defRPr sz="2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4" y="1418762"/>
            <a:ext cx="2617200" cy="47988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3265147" y="1418762"/>
            <a:ext cx="2617200" cy="47988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6098302" y="1418762"/>
            <a:ext cx="2617200" cy="47988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46988"/>
            <a:ext cx="8280000" cy="547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746988"/>
            <a:ext cx="194295" cy="53640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78420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418400"/>
            <a:ext cx="8280000" cy="479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1418400"/>
            <a:ext cx="194295" cy="469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  <p:sp>
        <p:nvSpPr>
          <p:cNvPr id="50" name="Titel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78400"/>
            <a:ext cx="8280000" cy="443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1778400"/>
            <a:ext cx="194295" cy="433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  <p:sp>
        <p:nvSpPr>
          <p:cNvPr id="50" name="Titel 49"/>
          <p:cNvSpPr>
            <a:spLocks noGrp="1"/>
          </p:cNvSpPr>
          <p:nvPr>
            <p:ph type="title" hasCustomPrompt="1"/>
          </p:nvPr>
        </p:nvSpPr>
        <p:spPr>
          <a:xfrm>
            <a:off x="431993" y="719353"/>
            <a:ext cx="8279999" cy="961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</a:t>
            </a:r>
            <a:br>
              <a:rPr lang="de-DE"/>
            </a:br>
            <a:r>
              <a:rPr lang="de-DE"/>
              <a:t>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4881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2052000"/>
            <a:ext cx="5425154" cy="1149004"/>
          </a:xfrm>
        </p:spPr>
        <p:txBody>
          <a:bodyPr/>
          <a:lstStyle>
            <a:lvl1pPr>
              <a:lnSpc>
                <a:spcPts val="42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890863"/>
            <a:ext cx="2835804" cy="1887044"/>
          </a:xfrm>
        </p:spPr>
        <p:txBody>
          <a:bodyPr anchor="b" anchorCtr="0"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872428" y="3890863"/>
            <a:ext cx="2835804" cy="1887044"/>
          </a:xfrm>
        </p:spPr>
        <p:txBody>
          <a:bodyPr anchor="b" anchorCtr="0"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31994" y="215997"/>
            <a:ext cx="1886090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/>
              <a:t>Wasserwacht Musterstadt</a:t>
            </a:r>
          </a:p>
          <a:p>
            <a:pPr>
              <a:lnSpc>
                <a:spcPts val="1000"/>
              </a:lnSpc>
            </a:pPr>
            <a:r>
              <a:rPr lang="de-DE" sz="850"/>
              <a:t>BRK-Musterverband Musterstadt e.</a:t>
            </a:r>
            <a:r>
              <a:rPr lang="de-DE" sz="850" spc="-200" baseline="0"/>
              <a:t> </a:t>
            </a:r>
            <a:r>
              <a:rPr lang="de-DE" sz="850"/>
              <a:t>V.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0" y="1080000"/>
            <a:ext cx="432000" cy="1944000"/>
            <a:chOff x="0" y="1151981"/>
            <a:chExt cx="432000" cy="1944000"/>
          </a:xfrm>
        </p:grpSpPr>
        <p:sp>
          <p:nvSpPr>
            <p:cNvPr id="28" name="Rechteck 27"/>
            <p:cNvSpPr/>
            <p:nvPr userDrawn="1"/>
          </p:nvSpPr>
          <p:spPr>
            <a:xfrm>
              <a:off x="0" y="1151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0" y="1583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0" y="2015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 userDrawn="1"/>
          </p:nvSpPr>
          <p:spPr>
            <a:xfrm>
              <a:off x="0" y="2447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0" y="2879981"/>
              <a:ext cx="432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754E4498-EAE3-2E43-A1AC-D18F43AB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169" y="215997"/>
            <a:ext cx="162293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64" name="Title 1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6858000" cy="1307968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grpSp>
        <p:nvGrpSpPr>
          <p:cNvPr id="144" name="Gruppieren 143"/>
          <p:cNvGrpSpPr/>
          <p:nvPr userDrawn="1"/>
        </p:nvGrpSpPr>
        <p:grpSpPr>
          <a:xfrm>
            <a:off x="0" y="1080000"/>
            <a:ext cx="9144000" cy="1944000"/>
            <a:chOff x="0" y="1151981"/>
            <a:chExt cx="9144000" cy="1944000"/>
          </a:xfrm>
        </p:grpSpPr>
        <p:sp>
          <p:nvSpPr>
            <p:cNvPr id="145" name="Rechteck 144"/>
            <p:cNvSpPr/>
            <p:nvPr userDrawn="1"/>
          </p:nvSpPr>
          <p:spPr>
            <a:xfrm>
              <a:off x="0" y="1151981"/>
              <a:ext cx="9144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 userDrawn="1"/>
          </p:nvSpPr>
          <p:spPr>
            <a:xfrm>
              <a:off x="0" y="1583981"/>
              <a:ext cx="9144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 userDrawn="1"/>
          </p:nvSpPr>
          <p:spPr>
            <a:xfrm>
              <a:off x="0" y="2015981"/>
              <a:ext cx="9144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 userDrawn="1"/>
          </p:nvSpPr>
          <p:spPr>
            <a:xfrm>
              <a:off x="0" y="2447981"/>
              <a:ext cx="9144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 userDrawn="1"/>
          </p:nvSpPr>
          <p:spPr>
            <a:xfrm>
              <a:off x="0" y="2879981"/>
              <a:ext cx="9144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370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600"/>
            </a:lvl1pPr>
            <a:lvl2pPr>
              <a:lnSpc>
                <a:spcPts val="2000"/>
              </a:lnSpc>
              <a:spcBef>
                <a:spcPts val="2000"/>
              </a:spcBef>
              <a:defRPr sz="1600"/>
            </a:lvl2pPr>
            <a:lvl3pPr>
              <a:lnSpc>
                <a:spcPts val="2000"/>
              </a:lnSpc>
              <a:spcBef>
                <a:spcPts val="0"/>
              </a:spcBef>
              <a:defRPr sz="1600"/>
            </a:lvl3pPr>
            <a:lvl4pPr>
              <a:lnSpc>
                <a:spcPts val="2000"/>
              </a:lnSpc>
              <a:spcBef>
                <a:spcPts val="0"/>
              </a:spcBef>
              <a:defRPr sz="1600"/>
            </a:lvl4pPr>
            <a:lvl5pPr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4" y="1418400"/>
            <a:ext cx="7370564" cy="47988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612000" indent="-396000">
              <a:buNone/>
              <a:defRPr baseline="0"/>
            </a:lvl5pPr>
            <a:lvl6pPr marL="1188000" indent="-576000">
              <a:buNone/>
              <a:defRPr/>
            </a:lvl6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418400"/>
            <a:ext cx="4032000" cy="479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7364899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4" y="1418400"/>
            <a:ext cx="4031935" cy="479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1417124"/>
            <a:ext cx="194295" cy="469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418400"/>
            <a:ext cx="4032000" cy="479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7364899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418400"/>
            <a:ext cx="4031935" cy="479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417124"/>
            <a:ext cx="194295" cy="469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39007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46724"/>
            <a:ext cx="4032000" cy="36612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8279930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4" y="2446724"/>
            <a:ext cx="4031935" cy="366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2446724"/>
            <a:ext cx="194295" cy="35532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32000" y="1418400"/>
            <a:ext cx="8279924" cy="8267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588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46724"/>
            <a:ext cx="4032000" cy="36612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8279930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2446724"/>
            <a:ext cx="4031935" cy="366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46724"/>
            <a:ext cx="194295" cy="35532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32000" y="1418400"/>
            <a:ext cx="8279924" cy="8267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551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147" y="1418400"/>
            <a:ext cx="5446800" cy="47988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4" y="720001"/>
            <a:ext cx="8279953" cy="594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5" y="1418400"/>
            <a:ext cx="2613646" cy="479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9" y="1417124"/>
            <a:ext cx="194295" cy="4690800"/>
          </a:xfrm>
        </p:spPr>
        <p:txBody>
          <a:bodyPr vert="vert270" anchor="b" anchorCtr="0"/>
          <a:lstStyle>
            <a:lvl1pPr>
              <a:lnSpc>
                <a:spcPts val="1200"/>
              </a:lnSpc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123651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4" y="719354"/>
            <a:ext cx="7370564" cy="600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4" y="1418762"/>
            <a:ext cx="7370564" cy="479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6421075"/>
            <a:ext cx="8280000" cy="109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737" y="6497893"/>
            <a:ext cx="2057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4" y="6526477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4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/>
              <a:t>Wasserwacht Musterstadt</a:t>
            </a:r>
          </a:p>
          <a:p>
            <a:pPr>
              <a:lnSpc>
                <a:spcPts val="900"/>
              </a:lnSpc>
            </a:pPr>
            <a:r>
              <a:rPr lang="de-DE" sz="700"/>
              <a:t>BRK-Musterverband Musterstadt e.</a:t>
            </a:r>
            <a:r>
              <a:rPr lang="de-DE" sz="700" spc="-200" baseline="0"/>
              <a:t> </a:t>
            </a:r>
            <a:r>
              <a:rPr lang="de-DE" sz="700"/>
              <a:t>V.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BC2326-AD52-4F4D-B258-B4EBB29603A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60" y="21599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75" r:id="rId13"/>
    <p:sldLayoutId id="2147483686" r:id="rId14"/>
    <p:sldLayoutId id="2147483687" r:id="rId15"/>
  </p:sldLayoutIdLst>
  <p:hf hdr="0" dt="0"/>
  <p:txStyles>
    <p:titleStyle>
      <a:lvl1pPr algn="l" defTabSz="914377" rtl="0" eaLnBrk="1" latinLnBrk="0" hangingPunct="1">
        <a:lnSpc>
          <a:spcPts val="3000"/>
        </a:lnSpc>
        <a:spcBef>
          <a:spcPct val="0"/>
        </a:spcBef>
        <a:buNone/>
        <a:defRPr sz="2500" b="1" i="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000"/>
        </a:lnSpc>
        <a:spcBef>
          <a:spcPts val="20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377" rtl="0" eaLnBrk="1" latinLnBrk="0" hangingPunct="1">
        <a:lnSpc>
          <a:spcPts val="2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377" rtl="0" eaLnBrk="1" latinLnBrk="0" hangingPunct="1">
        <a:lnSpc>
          <a:spcPts val="2000"/>
        </a:lnSpc>
        <a:spcBef>
          <a:spcPts val="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 zur</a:t>
            </a:r>
            <a:br>
              <a:rPr lang="de-DE" dirty="0"/>
            </a:br>
            <a:r>
              <a:rPr lang="de-DE" dirty="0"/>
              <a:t>Mitgliederversammlung </a:t>
            </a:r>
            <a:br>
              <a:rPr lang="de-DE" dirty="0"/>
            </a:br>
            <a:r>
              <a:rPr lang="de-DE" dirty="0"/>
              <a:t>am 07.03.2026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A8F9CB-EB6E-4D47-8C9C-876089E07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© Bildnachweis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2CFDC76B-FB36-4CD2-9722-DCB093F39F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0" b="33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225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 dirty="0"/>
              <a:t>Bericht </a:t>
            </a:r>
            <a:r>
              <a:rPr lang="de-DE" dirty="0" err="1"/>
              <a:t>stv</a:t>
            </a:r>
            <a:r>
              <a:rPr lang="de-DE" dirty="0"/>
              <a:t>. Jugendleitung</a:t>
            </a:r>
            <a:br>
              <a:rPr lang="de-DE" dirty="0"/>
            </a:br>
            <a:r>
              <a:rPr lang="de-DE" dirty="0"/>
              <a:t>(Michael Hader)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171111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 dirty="0"/>
              <a:t>Bericht Kassiererin</a:t>
            </a:r>
            <a:br>
              <a:rPr lang="de-DE" dirty="0"/>
            </a:br>
            <a:r>
              <a:rPr lang="de-DE" dirty="0"/>
              <a:t>(Janine </a:t>
            </a:r>
            <a:r>
              <a:rPr lang="de-DE" dirty="0" err="1"/>
              <a:t>Behrschmidt</a:t>
            </a:r>
            <a:r>
              <a:rPr lang="de-DE" dirty="0"/>
              <a:t>)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341425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 dirty="0"/>
              <a:t>Grußworte und Sonstiges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363890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 dirty="0"/>
              <a:t>Neuwahlen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374847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4" y="719354"/>
            <a:ext cx="7370564" cy="5460729"/>
          </a:xfrm>
        </p:spPr>
        <p:txBody>
          <a:bodyPr/>
          <a:lstStyle/>
          <a:p>
            <a:r>
              <a:rPr lang="de-DE" dirty="0">
                <a:latin typeface="Georgia"/>
              </a:rPr>
              <a:t>Neuwahlen Vorstandschaft </a:t>
            </a:r>
            <a:br>
              <a:rPr lang="de-DE" dirty="0">
                <a:latin typeface="Georgia"/>
              </a:rPr>
            </a:br>
            <a:r>
              <a:rPr lang="de-DE" dirty="0">
                <a:latin typeface="Georgia"/>
              </a:rPr>
              <a:t>Wasserwacht Ortsgruppe Wallenfels</a:t>
            </a:r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chemeClr val="tx1"/>
                </a:solidFill>
                <a:latin typeface="+mn-lt"/>
              </a:rPr>
              <a:t>1. Vorsitzender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>
                <a:solidFill>
                  <a:schemeClr val="tx1"/>
                </a:solidFill>
                <a:latin typeface="+mn-lt"/>
              </a:rPr>
              <a:t>2. Vorsitzender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>
                <a:solidFill>
                  <a:schemeClr val="tx1"/>
                </a:solidFill>
                <a:latin typeface="+mn-lt"/>
              </a:rPr>
              <a:t>Technischer Leiter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>
                <a:solidFill>
                  <a:schemeClr val="tx1"/>
                </a:solidFill>
                <a:latin typeface="+mn-lt"/>
              </a:rPr>
              <a:t>2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stv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. Technische Leiter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>
                <a:solidFill>
                  <a:schemeClr val="tx1"/>
                </a:solidFill>
                <a:latin typeface="+mn-lt"/>
              </a:rPr>
              <a:t>Jugendleiter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 err="1">
                <a:solidFill>
                  <a:schemeClr val="tx1"/>
                </a:solidFill>
                <a:latin typeface="+mn-lt"/>
              </a:rPr>
              <a:t>stv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. Jugendleiter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>
                <a:solidFill>
                  <a:schemeClr val="tx1"/>
                </a:solidFill>
                <a:latin typeface="+mn-lt"/>
              </a:rPr>
              <a:t>Kassier</a:t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163790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08605-220C-45F4-905B-2379838C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72" y="560104"/>
            <a:ext cx="4058099" cy="5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 für</a:t>
            </a:r>
            <a:br>
              <a:rPr lang="de-DE"/>
            </a:br>
            <a:r>
              <a:rPr lang="de-DE"/>
              <a:t>Eure Aufmerksamkeit!</a:t>
            </a:r>
          </a:p>
        </p:txBody>
      </p:sp>
      <p:sp>
        <p:nvSpPr>
          <p:cNvPr id="7" name="Rechteck 6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12342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 dirty="0"/>
              <a:t>Bericht Vorsitzender</a:t>
            </a:r>
            <a:br>
              <a:rPr lang="de-DE" dirty="0"/>
            </a:br>
            <a:r>
              <a:rPr lang="de-DE" dirty="0"/>
              <a:t>(Christian Stumpf)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309385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993" y="3895200"/>
            <a:ext cx="7763424" cy="1307968"/>
          </a:xfrm>
        </p:spPr>
        <p:txBody>
          <a:bodyPr/>
          <a:lstStyle/>
          <a:p>
            <a:r>
              <a:rPr lang="de-DE"/>
              <a:t>Bericht Technischer Leiter</a:t>
            </a:r>
            <a:br>
              <a:rPr lang="de-DE"/>
            </a:br>
            <a:r>
              <a:rPr lang="de-DE"/>
              <a:t>(Jürgen Fabritzek)</a:t>
            </a:r>
          </a:p>
        </p:txBody>
      </p:sp>
      <p:sp>
        <p:nvSpPr>
          <p:cNvPr id="5" name="Rechteck 4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183768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Bericht Technischer Leiter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4" y="1418762"/>
            <a:ext cx="7797606" cy="4798800"/>
          </a:xfrm>
        </p:spPr>
        <p:txBody>
          <a:bodyPr/>
          <a:lstStyle/>
          <a:p>
            <a:pPr lvl="2"/>
            <a:endParaRPr lang="de-DE" dirty="0"/>
          </a:p>
          <a:p>
            <a:pPr lvl="2"/>
            <a:r>
              <a:rPr lang="de-DE" b="1" u="sng" dirty="0"/>
              <a:t>Geleistete Stunden:</a:t>
            </a:r>
            <a:r>
              <a:rPr lang="de-DE" b="1" dirty="0"/>
              <a:t>		</a:t>
            </a:r>
            <a:r>
              <a:rPr lang="de-DE" sz="2400" b="1" dirty="0"/>
              <a:t>2.843	</a:t>
            </a:r>
            <a:endParaRPr lang="de-DE" sz="2400" b="1" u="sng" dirty="0"/>
          </a:p>
          <a:p>
            <a:pPr lvl="2"/>
            <a:endParaRPr lang="de-DE" dirty="0"/>
          </a:p>
          <a:p>
            <a:pPr lvl="2"/>
            <a:r>
              <a:rPr lang="de-DE" dirty="0"/>
              <a:t>					</a:t>
            </a:r>
            <a:endParaRPr lang="de-DE" b="1" dirty="0"/>
          </a:p>
          <a:p>
            <a:pPr lvl="2"/>
            <a:r>
              <a:rPr lang="de-DE" dirty="0"/>
              <a:t>Jugendausbildung:			416</a:t>
            </a:r>
          </a:p>
          <a:p>
            <a:pPr lvl="2"/>
            <a:r>
              <a:rPr lang="de-DE" dirty="0"/>
              <a:t>Sanitätswachdienste:		425</a:t>
            </a:r>
          </a:p>
          <a:p>
            <a:pPr lvl="2"/>
            <a:r>
              <a:rPr lang="de-DE" dirty="0"/>
              <a:t>Wachstation (Freibad/Ölschnitzsee)	328</a:t>
            </a:r>
          </a:p>
          <a:p>
            <a:pPr lvl="2"/>
            <a:r>
              <a:rPr lang="de-DE" dirty="0"/>
              <a:t>Übungen/Ausbildungen Einsatzdienste	  51</a:t>
            </a:r>
          </a:p>
          <a:p>
            <a:pPr lvl="2"/>
            <a:r>
              <a:rPr lang="de-DE" dirty="0"/>
              <a:t>Blutspenden (2 x)			  95</a:t>
            </a:r>
          </a:p>
          <a:p>
            <a:pPr lvl="2"/>
            <a:r>
              <a:rPr lang="de-DE" dirty="0" err="1"/>
              <a:t>Schwirmmkurs</a:t>
            </a:r>
            <a:r>
              <a:rPr lang="de-DE" dirty="0"/>
              <a:t> (1 x)			  69</a:t>
            </a:r>
          </a:p>
          <a:p>
            <a:pPr lvl="2"/>
            <a:r>
              <a:rPr lang="de-DE" dirty="0"/>
              <a:t>Veranstaltungen 			471  </a:t>
            </a:r>
            <a:r>
              <a:rPr lang="de-DE" sz="1050" dirty="0"/>
              <a:t>(Donauschwimmen/Palm-Beach/Nikolausschwimmen)</a:t>
            </a:r>
            <a:endParaRPr lang="de-DE" dirty="0"/>
          </a:p>
          <a:p>
            <a:pPr lvl="2"/>
            <a:r>
              <a:rPr lang="de-DE" dirty="0"/>
              <a:t>Arbeitsdienste (Heim + </a:t>
            </a:r>
            <a:r>
              <a:rPr lang="de-DE" dirty="0" err="1"/>
              <a:t>Badfest</a:t>
            </a:r>
            <a:r>
              <a:rPr lang="de-DE" dirty="0"/>
              <a:t>	820</a:t>
            </a:r>
          </a:p>
          <a:p>
            <a:pPr lvl="2"/>
            <a:r>
              <a:rPr lang="de-DE" dirty="0"/>
              <a:t>Aus- und Fortbildung		168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414321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Bericht Technischer Leiter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3" y="1418762"/>
            <a:ext cx="7944751" cy="4798800"/>
          </a:xfrm>
        </p:spPr>
        <p:txBody>
          <a:bodyPr/>
          <a:lstStyle/>
          <a:p>
            <a:r>
              <a:rPr lang="de-DE" dirty="0"/>
              <a:t>Rückblick:</a:t>
            </a:r>
          </a:p>
          <a:p>
            <a:endParaRPr lang="de-DE" sz="1800" dirty="0">
              <a:solidFill>
                <a:srgbClr val="00B050"/>
              </a:solidFill>
            </a:endParaRPr>
          </a:p>
          <a:p>
            <a:r>
              <a:rPr lang="de-DE" sz="1800" b="0" dirty="0">
                <a:solidFill>
                  <a:srgbClr val="00B050"/>
                </a:solidFill>
              </a:rPr>
              <a:t>	- Roll-Out Digitale Alarmierung (WW-eigene Pager)</a:t>
            </a:r>
          </a:p>
          <a:p>
            <a:endParaRPr lang="de-DE" sz="1800" b="0" dirty="0">
              <a:solidFill>
                <a:srgbClr val="00B05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>
                <a:solidFill>
                  <a:srgbClr val="00B050"/>
                </a:solidFill>
              </a:rPr>
              <a:t>Sitzungen BV (Vorsitzende, Jugendleiter, Technische Leiter)</a:t>
            </a:r>
          </a:p>
          <a:p>
            <a:endParaRPr lang="de-DE" sz="1800" b="0" dirty="0">
              <a:solidFill>
                <a:srgbClr val="00B05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>
                <a:solidFill>
                  <a:srgbClr val="00B050"/>
                </a:solidFill>
              </a:rPr>
              <a:t>Anpassung Organisation SEG-Wasserrettung </a:t>
            </a:r>
            <a:r>
              <a:rPr lang="de-DE" sz="1800" b="0">
                <a:solidFill>
                  <a:srgbClr val="00B050"/>
                </a:solidFill>
              </a:rPr>
              <a:t>(WAL+</a:t>
            </a:r>
            <a:r>
              <a:rPr lang="de-DE" sz="1800" b="0" dirty="0">
                <a:solidFill>
                  <a:srgbClr val="00B050"/>
                </a:solidFill>
              </a:rPr>
              <a:t>MRO)</a:t>
            </a:r>
          </a:p>
          <a:p>
            <a:endParaRPr lang="de-DE" sz="1800" b="0" dirty="0">
              <a:solidFill>
                <a:srgbClr val="00B05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>
                <a:solidFill>
                  <a:srgbClr val="FFC000"/>
                </a:solidFill>
              </a:rPr>
              <a:t>Beteiligung im Zivil- und Katastrophenschutz durch die 	Wasserwacht</a:t>
            </a:r>
          </a:p>
          <a:p>
            <a:endParaRPr lang="de-DE" sz="1800" b="0" dirty="0">
              <a:solidFill>
                <a:srgbClr val="FFC00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>
                <a:solidFill>
                  <a:srgbClr val="FFC000"/>
                </a:solidFill>
              </a:rPr>
              <a:t>Anbau einer zusätzlichen Fahrzeughalle geplant</a:t>
            </a:r>
          </a:p>
          <a:p>
            <a:r>
              <a:rPr lang="de-DE" sz="1800" b="0" dirty="0">
                <a:solidFill>
                  <a:srgbClr val="FFC000"/>
                </a:solidFill>
              </a:rPr>
              <a:t>	</a:t>
            </a:r>
            <a:r>
              <a:rPr lang="de-DE" sz="1800" b="0" dirty="0">
                <a:solidFill>
                  <a:schemeClr val="tx1"/>
                </a:solidFill>
              </a:rPr>
              <a:t>- </a:t>
            </a:r>
            <a:r>
              <a:rPr lang="de-DE" sz="1800" b="0" dirty="0">
                <a:solidFill>
                  <a:srgbClr val="FFC000"/>
                </a:solidFill>
              </a:rPr>
              <a:t>Aktualisierung „Helferfreistellung“</a:t>
            </a:r>
          </a:p>
          <a:p>
            <a:endParaRPr lang="de-DE" sz="1800" b="0" dirty="0">
              <a:solidFill>
                <a:srgbClr val="FFC00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Fortbildungen zum ELWR (</a:t>
            </a:r>
            <a:r>
              <a:rPr lang="de-DE" sz="1800" b="0" dirty="0">
                <a:solidFill>
                  <a:srgbClr val="FF0000"/>
                </a:solidFill>
              </a:rPr>
              <a:t>Jürgen</a:t>
            </a:r>
            <a:r>
              <a:rPr lang="de-DE" sz="1800" b="0" dirty="0">
                <a:solidFill>
                  <a:schemeClr val="tx1"/>
                </a:solidFill>
              </a:rPr>
              <a:t> und </a:t>
            </a:r>
            <a:r>
              <a:rPr lang="de-DE" sz="1800" b="0" dirty="0">
                <a:solidFill>
                  <a:srgbClr val="00B050"/>
                </a:solidFill>
              </a:rPr>
              <a:t>Linus</a:t>
            </a:r>
            <a:r>
              <a:rPr lang="de-DE" sz="1800" b="0" dirty="0">
                <a:solidFill>
                  <a:schemeClr val="tx1"/>
                </a:solidFill>
              </a:rPr>
              <a:t>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00B050"/>
                </a:solidFill>
              </a:rPr>
              <a:t>- Ausbildung Ausbilder Wasserretter (Nico)</a:t>
            </a:r>
          </a:p>
          <a:p>
            <a:endParaRPr lang="de-DE" sz="1800" b="0" dirty="0">
              <a:solidFill>
                <a:srgbClr val="00B050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>
                <a:solidFill>
                  <a:srgbClr val="FF0000"/>
                </a:solidFill>
              </a:rPr>
              <a:t>Gemeinsame Ausbildung „Notfall im Wasser“ 30.08.25 in Windheim</a:t>
            </a:r>
          </a:p>
          <a:p>
            <a:r>
              <a:rPr lang="de-DE" sz="1800" b="0" dirty="0">
                <a:solidFill>
                  <a:srgbClr val="FF0000"/>
                </a:solidFill>
              </a:rPr>
              <a:t>	(ausgefallen)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  <a:p>
            <a:endParaRPr lang="de-DE" dirty="0"/>
          </a:p>
          <a:p>
            <a:pPr lvl="2"/>
            <a:r>
              <a:rPr lang="de-DE" dirty="0"/>
              <a:t>	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17519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Bericht Technischer Leiter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3" y="1418761"/>
            <a:ext cx="7944751" cy="4891259"/>
          </a:xfrm>
        </p:spPr>
        <p:txBody>
          <a:bodyPr/>
          <a:lstStyle/>
          <a:p>
            <a:r>
              <a:rPr lang="de-DE" dirty="0"/>
              <a:t>Ausblick: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chemeClr val="tx1"/>
                </a:solidFill>
              </a:rPr>
              <a:t>- Sitzungen BV (Vorsitzende, Technische Leiter, Jugendleiter)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00B050"/>
                </a:solidFill>
              </a:rPr>
              <a:t>- SEG Wasserrettung ab sofort bestehend WAL </a:t>
            </a:r>
            <a:r>
              <a:rPr lang="de-DE" sz="1800" b="0" dirty="0">
                <a:solidFill>
                  <a:srgbClr val="FFC000"/>
                </a:solidFill>
              </a:rPr>
              <a:t>+ MRO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FFC000"/>
                </a:solidFill>
              </a:rPr>
              <a:t>- Beteiligung Katastrophenschutz durch die Wasserwacht (</a:t>
            </a:r>
            <a:r>
              <a:rPr lang="de-DE" sz="1800" b="0" dirty="0" err="1">
                <a:solidFill>
                  <a:srgbClr val="FFC000"/>
                </a:solidFill>
              </a:rPr>
              <a:t>Ladezone</a:t>
            </a:r>
            <a:r>
              <a:rPr lang="de-DE" sz="1800" b="0" dirty="0">
                <a:solidFill>
                  <a:srgbClr val="FFC000"/>
                </a:solidFill>
              </a:rPr>
              <a:t>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FFC000"/>
                </a:solidFill>
              </a:rPr>
              <a:t>- Fortführung Planung Anbau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FFC000"/>
                </a:solidFill>
              </a:rPr>
              <a:t>- Aktualisierung „Helferfreistellung“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- Fortbildungen zu ELWR (Jürgen)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- Fortbildung zu SEG-Führer*in (Emmi + Nico)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FFC000"/>
                </a:solidFill>
              </a:rPr>
              <a:t>- Ausbildung Motorbootführerschein (Emmi, Nico, Chris + Jürgen)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</a:t>
            </a:r>
            <a:r>
              <a:rPr lang="de-DE" sz="1800" b="0" dirty="0">
                <a:solidFill>
                  <a:srgbClr val="FFC000"/>
                </a:solidFill>
              </a:rPr>
              <a:t>- DRSA-Silber-Kurs</a:t>
            </a:r>
          </a:p>
          <a:p>
            <a:r>
              <a:rPr lang="de-DE" sz="1800" b="0" dirty="0">
                <a:solidFill>
                  <a:srgbClr val="FFC000"/>
                </a:solidFill>
              </a:rPr>
              <a:t>	- Sanitätskurs – Grundausbildung (Janine, Hannes, Felix)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- Teilnahme an gemeinschaftsübergreifenden Ausbildungen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- „Tag der offenen Tür FFW Kronach“ am 10.09.2026</a:t>
            </a:r>
          </a:p>
          <a:p>
            <a:endParaRPr lang="de-DE" sz="1800" b="0" dirty="0">
              <a:solidFill>
                <a:schemeClr val="tx1"/>
              </a:solidFill>
            </a:endParaRPr>
          </a:p>
          <a:p>
            <a:r>
              <a:rPr lang="de-DE" sz="1800" b="0" dirty="0">
                <a:solidFill>
                  <a:schemeClr val="tx1"/>
                </a:solidFill>
              </a:rPr>
              <a:t>	- </a:t>
            </a:r>
            <a:r>
              <a:rPr lang="de-DE" sz="1800" b="0" dirty="0" err="1">
                <a:solidFill>
                  <a:schemeClr val="tx1"/>
                </a:solidFill>
              </a:rPr>
              <a:t>Auslierferung</a:t>
            </a:r>
            <a:r>
              <a:rPr lang="de-DE" sz="1800" b="0" dirty="0">
                <a:solidFill>
                  <a:schemeClr val="tx1"/>
                </a:solidFill>
              </a:rPr>
              <a:t> Material </a:t>
            </a:r>
            <a:r>
              <a:rPr lang="de-DE" sz="1800" b="0" dirty="0" err="1">
                <a:solidFill>
                  <a:schemeClr val="tx1"/>
                </a:solidFill>
              </a:rPr>
              <a:t>BayRDG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vss</a:t>
            </a:r>
            <a:r>
              <a:rPr lang="de-DE" sz="1800" b="0" dirty="0">
                <a:solidFill>
                  <a:schemeClr val="tx1"/>
                </a:solidFill>
              </a:rPr>
              <a:t>. 2026: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	- Motorrettungsboot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	- AED</a:t>
            </a:r>
          </a:p>
          <a:p>
            <a:r>
              <a:rPr lang="de-DE" sz="1800" b="0" dirty="0">
                <a:solidFill>
                  <a:schemeClr val="tx1"/>
                </a:solidFill>
              </a:rPr>
              <a:t>		- Notfallrucksäcke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  <a:p>
            <a:endParaRPr lang="de-DE" dirty="0"/>
          </a:p>
          <a:p>
            <a:pPr lvl="2"/>
            <a:r>
              <a:rPr lang="de-DE" dirty="0"/>
              <a:t>	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368570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 aus Planungsentwurf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4" y="1772610"/>
            <a:ext cx="7370564" cy="4444952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KI-generiert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  <p:sp>
        <p:nvSpPr>
          <p:cNvPr id="7" name="AutoShape 2" descr="Generiertes Bild">
            <a:extLst>
              <a:ext uri="{FF2B5EF4-FFF2-40B4-BE49-F238E27FC236}">
                <a16:creationId xmlns:a16="http://schemas.microsoft.com/office/drawing/2014/main" id="{2162E832-12E3-476F-BDE6-425D204C3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6138" y="3276600"/>
            <a:ext cx="3568262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05413FA-DB2E-49B7-89F3-7D62B83D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2" y="1214486"/>
            <a:ext cx="7028952" cy="39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Visuelle Ansicht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4" y="1772610"/>
            <a:ext cx="7370564" cy="4444952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KI-generiert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  <p:sp>
        <p:nvSpPr>
          <p:cNvPr id="7" name="AutoShape 2" descr="Generiertes Bild">
            <a:extLst>
              <a:ext uri="{FF2B5EF4-FFF2-40B4-BE49-F238E27FC236}">
                <a16:creationId xmlns:a16="http://schemas.microsoft.com/office/drawing/2014/main" id="{2162E832-12E3-476F-BDE6-425D204C3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6138" y="3276600"/>
            <a:ext cx="3568262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39BDFCD-58E2-486A-89EF-22810C3A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10" y="1112048"/>
            <a:ext cx="7796960" cy="51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 für</a:t>
            </a:r>
            <a:br>
              <a:rPr lang="de-DE"/>
            </a:br>
            <a:r>
              <a:rPr lang="de-DE"/>
              <a:t>Eure Aufmerksamkeit!</a:t>
            </a:r>
          </a:p>
        </p:txBody>
      </p:sp>
      <p:sp>
        <p:nvSpPr>
          <p:cNvPr id="7" name="Rechteck 6"/>
          <p:cNvSpPr/>
          <p:nvPr/>
        </p:nvSpPr>
        <p:spPr>
          <a:xfrm>
            <a:off x="75156" y="185213"/>
            <a:ext cx="23423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Wasserwacht </a:t>
            </a:r>
            <a:r>
              <a:rPr lang="de-DE" sz="1200" b="1" err="1">
                <a:solidFill>
                  <a:schemeClr val="tx1"/>
                </a:solidFill>
              </a:rPr>
              <a:t>Wallenfels</a:t>
            </a:r>
            <a:endParaRPr lang="de-DE" sz="1200" b="1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BRK Kreisverband Kronach</a:t>
            </a:r>
          </a:p>
        </p:txBody>
      </p:sp>
    </p:spTree>
    <p:extLst>
      <p:ext uri="{BB962C8B-B14F-4D97-AF65-F5344CB8AC3E}">
        <p14:creationId xmlns:p14="http://schemas.microsoft.com/office/powerpoint/2010/main" val="271679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RK Wasserwacht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008CC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K_Wasserwacht_4zu3_Power-Point_Vorlage" id="{E27D8F0A-EEB6-7A4B-B952-6DE91B8FD94E}" vid="{9019F88E-B052-C343-8DD5-2321A319B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73B10ED92FE74391970617E8C53521" ma:contentTypeVersion="3" ma:contentTypeDescription="Ein neues Dokument erstellen." ma:contentTypeScope="" ma:versionID="41c8c0ec7d058237fb7bbbe87db32701">
  <xsd:schema xmlns:xsd="http://www.w3.org/2001/XMLSchema" xmlns:xs="http://www.w3.org/2001/XMLSchema" xmlns:p="http://schemas.microsoft.com/office/2006/metadata/properties" xmlns:ns2="10793fd8-7a8f-4ef7-95b3-8a5fc8f554cf" targetNamespace="http://schemas.microsoft.com/office/2006/metadata/properties" ma:root="true" ma:fieldsID="573cc9e74bfbb274a0362cb3d5c57c45" ns2:_="">
    <xsd:import namespace="10793fd8-7a8f-4ef7-95b3-8a5fc8f554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93fd8-7a8f-4ef7-95b3-8a5fc8f5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A3C1A-9B20-4CCF-9941-CCF074B41B68}"/>
</file>

<file path=customXml/itemProps2.xml><?xml version="1.0" encoding="utf-8"?>
<ds:datastoreItem xmlns:ds="http://schemas.openxmlformats.org/officeDocument/2006/customXml" ds:itemID="{C308C340-6151-4A3E-8690-BC4FDBAD28D5}"/>
</file>

<file path=customXml/itemProps3.xml><?xml version="1.0" encoding="utf-8"?>
<ds:datastoreItem xmlns:ds="http://schemas.openxmlformats.org/officeDocument/2006/customXml" ds:itemID="{9DAF5711-528E-4C33-A2FA-C2B31F1C9216}"/>
</file>

<file path=docProps/app.xml><?xml version="1.0" encoding="utf-8"?>
<Properties xmlns="http://schemas.openxmlformats.org/officeDocument/2006/extended-properties" xmlns:vt="http://schemas.openxmlformats.org/officeDocument/2006/docPropsVTypes">
  <Template>BRK_Wasserwacht_4zu3_Power-Point_Vorlage</Template>
  <TotalTime>0</TotalTime>
  <Words>559</Words>
  <Application>Microsoft Office PowerPoint</Application>
  <PresentationFormat>Bildschirmpräsentation (4:3)</PresentationFormat>
  <Paragraphs>146</Paragraphs>
  <Slides>16</Slides>
  <Notes>6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HelveticaNeueLT Std</vt:lpstr>
      <vt:lpstr>Symbol</vt:lpstr>
      <vt:lpstr>Office</vt:lpstr>
      <vt:lpstr>Herzlich Willkommen zur Mitgliederversammlung  am 07.03.2026</vt:lpstr>
      <vt:lpstr>Bericht Vorsitzender (Christian Stumpf)</vt:lpstr>
      <vt:lpstr>Bericht Technischer Leiter (Jürgen Fabritzek)</vt:lpstr>
      <vt:lpstr>Bericht Technischer Leiter</vt:lpstr>
      <vt:lpstr>Bericht Technischer Leiter</vt:lpstr>
      <vt:lpstr>Bericht Technischer Leiter</vt:lpstr>
      <vt:lpstr>Ansicht aus Planungsentwurf</vt:lpstr>
      <vt:lpstr>Visuelle Ansicht</vt:lpstr>
      <vt:lpstr>Vielen Dank für Eure Aufmerksamkeit!</vt:lpstr>
      <vt:lpstr>Bericht stv. Jugendleitung (Michael Hader)</vt:lpstr>
      <vt:lpstr>Bericht Kassiererin (Janine Behrschmidt)</vt:lpstr>
      <vt:lpstr>Grußworte und Sonstiges</vt:lpstr>
      <vt:lpstr>Neuwahlen</vt:lpstr>
      <vt:lpstr>Neuwahlen Vorstandschaft  Wasserwacht Ortsgruppe Wallenfels  1. Vorsitzender 2. Vorsitzender  Technischer Leiter 2 stv. Technische Leiter  Jugendleiter stv. Jugendleiter  Kassier       </vt:lpstr>
      <vt:lpstr>PowerPoint-Präsentation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Jürgen Fabritzek</dc:creator>
  <cp:lastModifiedBy>Nico Schlee</cp:lastModifiedBy>
  <cp:revision>25</cp:revision>
  <dcterms:created xsi:type="dcterms:W3CDTF">2021-04-30T06:56:37Z</dcterms:created>
  <dcterms:modified xsi:type="dcterms:W3CDTF">2026-03-07T15:22:48Z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2.1</vt:lpwstr>
  </property>
  <property fmtid="{D5CDD505-2E9C-101B-9397-08002B2CF9AE}" pid="26" name="ho_HilfslinienHorizontal3">
    <vt:lpwstr>3</vt:lpwstr>
  </property>
  <property fmtid="{D5CDD505-2E9C-101B-9397-08002B2CF9AE}" pid="27" name="ho_HilfslinienHorizontal4">
    <vt:lpwstr>12.5</vt:lpwstr>
  </property>
  <property fmtid="{D5CDD505-2E9C-101B-9397-08002B2CF9AE}" pid="28" name="ho_HilfslinienHorizontal5">
    <vt:lpwstr>13.7</vt:lpwstr>
  </property>
  <property fmtid="{D5CDD505-2E9C-101B-9397-08002B2CF9AE}" pid="29" name="ho_HilfslinienHorizontal6">
    <vt:lpwstr>18.45</vt:lpwstr>
  </property>
  <property fmtid="{D5CDD505-2E9C-101B-9397-08002B2CF9AE}" pid="30" name="ho_HilfslinienHorizontal7">
    <vt:lpwstr>16.05</vt:lpwstr>
  </property>
  <property fmtid="{D5CDD505-2E9C-101B-9397-08002B2CF9AE}" pid="31" name="ho_HilfslinienHorizontal8">
    <vt:lpwstr>6.6</vt:lpwstr>
  </property>
  <property fmtid="{D5CDD505-2E9C-101B-9397-08002B2CF9AE}" pid="32" name="ho_HilfslinienHorizontal9">
    <vt:lpwstr>3.6</vt:lpwstr>
  </property>
  <property fmtid="{D5CDD505-2E9C-101B-9397-08002B2CF9AE}" pid="33" name="ho_HilfslinienHorizontal10">
    <vt:lpwstr>4.2</vt:lpwstr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0x0101005973B10ED92FE74391970617E8C53521</vt:lpwstr>
  </property>
</Properties>
</file>